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3"/>
  </p:notesMasterIdLst>
  <p:handoutMasterIdLst>
    <p:handoutMasterId r:id="rId14"/>
  </p:handoutMasterIdLst>
  <p:sldIdLst>
    <p:sldId id="299" r:id="rId4"/>
    <p:sldId id="304" r:id="rId5"/>
    <p:sldId id="312" r:id="rId6"/>
    <p:sldId id="310" r:id="rId7"/>
    <p:sldId id="313" r:id="rId8"/>
    <p:sldId id="306" r:id="rId9"/>
    <p:sldId id="311" r:id="rId10"/>
    <p:sldId id="308" r:id="rId11"/>
    <p:sldId id="302" r:id="rId1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618FFD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618FFD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618FFD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618FFD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618FFD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rgbClr val="618FFD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rgbClr val="618FFD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rgbClr val="618FFD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rgbClr val="618FFD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7DE1DC"/>
    <a:srgbClr val="FF66FF"/>
    <a:srgbClr val="3DC1BB"/>
    <a:srgbClr val="316B9F"/>
    <a:srgbClr val="C010C0"/>
    <a:srgbClr val="6699FF"/>
    <a:srgbClr val="B3B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45FDC4-8305-AB8E-5CC7-F819B4D63237}" v="66" dt="2023-09-22T13:53:21.709"/>
    <p1510:client id="{2D5F1099-526B-0CB2-63C8-DEE451D30DFC}" v="146" dt="2021-10-05T15:05:01.617"/>
    <p1510:client id="{2D6ADF2C-2E11-3774-29AE-E49BEF460B27}" v="48" dt="2022-10-16T13:29:34.510"/>
    <p1510:client id="{343E4D16-C04F-0801-A092-30D16EDB8850}" v="105" dt="2021-10-05T14:46:15.162"/>
    <p1510:client id="{6767822A-354D-3688-314B-184107F7D244}" v="14" dt="2021-10-21T20:47:36.704"/>
    <p1510:client id="{6CA147D4-2DA1-BEB8-C525-723597325C64}" v="20" dt="2022-10-20T16:39:20.557"/>
    <p1510:client id="{78067348-0070-0DE9-79DA-7F77F0593F1E}" v="36" dt="2022-10-20T16:42:10.256"/>
    <p1510:client id="{7F5046B0-4284-EAF1-0821-8BBE7B34D6BD}" v="4" dt="2023-09-21T16:57:15.398"/>
    <p1510:client id="{81C750E2-79BC-37D6-BC8C-B549936E891A}" v="10" dt="2023-09-21T16:56:11.422"/>
    <p1510:client id="{9B0B51DB-E5AE-B60D-98F5-D2CE1EFB3BBF}" v="2" dt="2021-10-21T20:48:36.380"/>
    <p1510:client id="{A55DAFB3-58D7-66AF-E987-0D301B3AFDD8}" v="41" dt="2022-10-14T15:56:11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5.xml" Id="rId8" /><Relationship Type="http://schemas.openxmlformats.org/officeDocument/2006/relationships/notesMaster" Target="notesMasters/notesMaster1.xml" Id="rId13" /><Relationship Type="http://schemas.openxmlformats.org/officeDocument/2006/relationships/tableStyles" Target="tableStyles.xml" Id="rId18" /><Relationship Type="http://schemas.openxmlformats.org/officeDocument/2006/relationships/slideMaster" Target="slideMasters/slideMaster1.xml" Id="rId3" /><Relationship Type="http://schemas.openxmlformats.org/officeDocument/2006/relationships/slide" Target="slides/slide4.xml" Id="rId7" /><Relationship Type="http://schemas.openxmlformats.org/officeDocument/2006/relationships/slide" Target="slides/slide9.xml" Id="rId12" /><Relationship Type="http://schemas.openxmlformats.org/officeDocument/2006/relationships/theme" Target="theme/theme1.xml" Id="rId17" /><Relationship Type="http://schemas.openxmlformats.org/officeDocument/2006/relationships/customXml" Target="../customXml/item2.xml" Id="rId2" /><Relationship Type="http://schemas.openxmlformats.org/officeDocument/2006/relationships/viewProps" Target="viewProps.xml" Id="rId16" /><Relationship Type="http://schemas.microsoft.com/office/2015/10/relationships/revisionInfo" Target="revisionInfo.xml" Id="rId20" /><Relationship Type="http://schemas.openxmlformats.org/officeDocument/2006/relationships/customXml" Target="../customXml/item1.xml" Id="rId1" /><Relationship Type="http://schemas.openxmlformats.org/officeDocument/2006/relationships/slide" Target="slides/slide3.xml" Id="rId6" /><Relationship Type="http://schemas.openxmlformats.org/officeDocument/2006/relationships/slide" Target="slides/slide8.xml" Id="rId11" /><Relationship Type="http://schemas.openxmlformats.org/officeDocument/2006/relationships/slide" Target="slides/slide2.xml" Id="rId5" /><Relationship Type="http://schemas.openxmlformats.org/officeDocument/2006/relationships/presProps" Target="presProps.xml" Id="rId15" /><Relationship Type="http://schemas.openxmlformats.org/officeDocument/2006/relationships/slide" Target="slides/slide7.xml" Id="rId10" /><Relationship Type="http://schemas.openxmlformats.org/officeDocument/2006/relationships/slide" Target="slides/slide1.xml" Id="rId4" /><Relationship Type="http://schemas.openxmlformats.org/officeDocument/2006/relationships/slide" Target="slides/slide6.xml" Id="rId9" /><Relationship Type="http://schemas.openxmlformats.org/officeDocument/2006/relationships/handoutMaster" Target="handoutMasters/handoutMaster1.xml" Id="rId14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C412B4-C3C4-4827-AE12-5885D690448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007FE0A-08A3-406E-AE4D-1BADB957038B}">
      <dgm:prSet/>
      <dgm:spPr/>
      <dgm:t>
        <a:bodyPr/>
        <a:lstStyle/>
        <a:p>
          <a:pPr rtl="0"/>
          <a:r>
            <a:rPr lang="en-US" dirty="0"/>
            <a:t>Tests and Quizzes </a:t>
          </a:r>
          <a:r>
            <a:rPr lang="en-US" dirty="0">
              <a:latin typeface="Times New Roman"/>
            </a:rPr>
            <a:t>                 </a:t>
          </a:r>
          <a:r>
            <a:rPr lang="en-US" dirty="0"/>
            <a:t>50%</a:t>
          </a:r>
        </a:p>
      </dgm:t>
    </dgm:pt>
    <dgm:pt modelId="{533BF3EC-DC1B-4D59-B6EB-00FD6E3CD406}" type="parTrans" cxnId="{7773C040-6287-4CF2-8DC0-33C5B919AAE0}">
      <dgm:prSet/>
      <dgm:spPr/>
      <dgm:t>
        <a:bodyPr/>
        <a:lstStyle/>
        <a:p>
          <a:endParaRPr lang="en-US"/>
        </a:p>
      </dgm:t>
    </dgm:pt>
    <dgm:pt modelId="{A94669A9-5AD1-4EAD-ADB1-9EB8F47674EB}" type="sibTrans" cxnId="{7773C040-6287-4CF2-8DC0-33C5B919AAE0}">
      <dgm:prSet/>
      <dgm:spPr/>
      <dgm:t>
        <a:bodyPr/>
        <a:lstStyle/>
        <a:p>
          <a:endParaRPr lang="en-US"/>
        </a:p>
      </dgm:t>
    </dgm:pt>
    <dgm:pt modelId="{DE103388-0AE6-4121-84FC-53D0B0CA1912}">
      <dgm:prSet/>
      <dgm:spPr/>
      <dgm:t>
        <a:bodyPr/>
        <a:lstStyle/>
        <a:p>
          <a:pPr rtl="0"/>
          <a:r>
            <a:rPr lang="en-US" dirty="0"/>
            <a:t>Homework</a:t>
          </a:r>
          <a:r>
            <a:rPr lang="en-US" dirty="0">
              <a:latin typeface="Times New Roman"/>
            </a:rPr>
            <a:t> / Classwork      </a:t>
          </a:r>
          <a:r>
            <a:rPr lang="en-US" dirty="0"/>
            <a:t>   </a:t>
          </a:r>
          <a:r>
            <a:rPr lang="en-US" dirty="0">
              <a:latin typeface="Times New Roman"/>
            </a:rPr>
            <a:t>25</a:t>
          </a:r>
          <a:r>
            <a:rPr lang="en-US" dirty="0"/>
            <a:t>%</a:t>
          </a:r>
          <a:r>
            <a:rPr lang="en-US" dirty="0">
              <a:latin typeface="Times New Roman"/>
            </a:rPr>
            <a:t> </a:t>
          </a:r>
          <a:r>
            <a:rPr lang="en-US" dirty="0"/>
            <a:t>            </a:t>
          </a:r>
          <a:r>
            <a:rPr lang="en-US" dirty="0">
              <a:latin typeface="Times New Roman"/>
            </a:rPr>
            <a:t> </a:t>
          </a:r>
          <a:endParaRPr lang="en-US" dirty="0"/>
        </a:p>
      </dgm:t>
    </dgm:pt>
    <dgm:pt modelId="{9BA23FA4-7F9E-4C04-AC47-8BDB134DA5BD}" type="parTrans" cxnId="{0D50613D-4AF0-4222-9C5A-C6A310772543}">
      <dgm:prSet/>
      <dgm:spPr/>
      <dgm:t>
        <a:bodyPr/>
        <a:lstStyle/>
        <a:p>
          <a:endParaRPr lang="en-US"/>
        </a:p>
      </dgm:t>
    </dgm:pt>
    <dgm:pt modelId="{A355461E-FEC1-4094-84EA-F7BBB1B2901C}" type="sibTrans" cxnId="{0D50613D-4AF0-4222-9C5A-C6A310772543}">
      <dgm:prSet/>
      <dgm:spPr/>
      <dgm:t>
        <a:bodyPr/>
        <a:lstStyle/>
        <a:p>
          <a:endParaRPr lang="en-US"/>
        </a:p>
      </dgm:t>
    </dgm:pt>
    <dgm:pt modelId="{B5884AB9-9899-4677-9EA7-909B9737EE2C}">
      <dgm:prSet/>
      <dgm:spPr/>
      <dgm:t>
        <a:bodyPr/>
        <a:lstStyle/>
        <a:p>
          <a:pPr rtl="0"/>
          <a:r>
            <a:rPr lang="en-US" dirty="0"/>
            <a:t>Laboratory </a:t>
          </a:r>
          <a:r>
            <a:rPr lang="en-US" dirty="0">
              <a:latin typeface="Times New Roman"/>
            </a:rPr>
            <a:t>                     </a:t>
          </a:r>
          <a:r>
            <a:rPr lang="en-US" dirty="0"/>
            <a:t>  </a:t>
          </a:r>
          <a:r>
            <a:rPr lang="en-US" dirty="0">
              <a:latin typeface="Times New Roman"/>
            </a:rPr>
            <a:t>      </a:t>
          </a:r>
          <a:r>
            <a:rPr lang="en-US" dirty="0"/>
            <a:t>25%           </a:t>
          </a:r>
        </a:p>
      </dgm:t>
    </dgm:pt>
    <dgm:pt modelId="{E5C442C9-08BB-45CE-9781-807204C60DDB}" type="parTrans" cxnId="{C04121FD-4EB0-416E-8D2B-447EF99F916A}">
      <dgm:prSet/>
      <dgm:spPr/>
      <dgm:t>
        <a:bodyPr/>
        <a:lstStyle/>
        <a:p>
          <a:endParaRPr lang="en-US"/>
        </a:p>
      </dgm:t>
    </dgm:pt>
    <dgm:pt modelId="{6F698757-06BE-4DB4-BF62-E2EDB314950D}" type="sibTrans" cxnId="{C04121FD-4EB0-416E-8D2B-447EF99F916A}">
      <dgm:prSet/>
      <dgm:spPr/>
      <dgm:t>
        <a:bodyPr/>
        <a:lstStyle/>
        <a:p>
          <a:endParaRPr lang="en-US"/>
        </a:p>
      </dgm:t>
    </dgm:pt>
    <dgm:pt modelId="{1166B1E8-360F-4517-8035-B8DC496945CD}">
      <dgm:prSet/>
      <dgm:spPr/>
      <dgm:t>
        <a:bodyPr/>
        <a:lstStyle/>
        <a:p>
          <a:pPr rtl="0"/>
          <a:r>
            <a:rPr lang="en-US" b="1" dirty="0">
              <a:latin typeface="Ink Free"/>
            </a:rPr>
            <a:t>Students are required to submit an independent Internal Assessment (design an experiment/investigation) in February of Year 2</a:t>
          </a:r>
          <a:endParaRPr lang="en-US" dirty="0">
            <a:latin typeface="Ink Free"/>
          </a:endParaRPr>
        </a:p>
      </dgm:t>
    </dgm:pt>
    <dgm:pt modelId="{E48FB1E3-C996-44A8-B2A2-D22E40ED0599}" type="parTrans" cxnId="{D30CF292-1F8A-408D-B76C-6BCB58C4432D}">
      <dgm:prSet/>
      <dgm:spPr/>
      <dgm:t>
        <a:bodyPr/>
        <a:lstStyle/>
        <a:p>
          <a:endParaRPr lang="en-US"/>
        </a:p>
      </dgm:t>
    </dgm:pt>
    <dgm:pt modelId="{D6349F71-7DB1-445C-B608-FCD73C09A99E}" type="sibTrans" cxnId="{D30CF292-1F8A-408D-B76C-6BCB58C4432D}">
      <dgm:prSet/>
      <dgm:spPr/>
      <dgm:t>
        <a:bodyPr/>
        <a:lstStyle/>
        <a:p>
          <a:endParaRPr lang="en-US"/>
        </a:p>
      </dgm:t>
    </dgm:pt>
    <dgm:pt modelId="{6C37F759-359F-4774-8679-1236311886A3}">
      <dgm:prSet/>
      <dgm:spPr/>
      <dgm:t>
        <a:bodyPr/>
        <a:lstStyle/>
        <a:p>
          <a:r>
            <a:rPr lang="en-US" b="1" dirty="0">
              <a:latin typeface="Ink Free"/>
            </a:rPr>
            <a:t>The IB SEHS course culminates in an IB Exam that will be administered in May.</a:t>
          </a:r>
          <a:endParaRPr lang="en-US" dirty="0">
            <a:latin typeface="Ink Free"/>
          </a:endParaRPr>
        </a:p>
      </dgm:t>
    </dgm:pt>
    <dgm:pt modelId="{0C9FCA72-9868-4A9E-9302-7FD792C73E23}" type="parTrans" cxnId="{C094F57A-0CD9-4B70-8A9C-7A0FFC5405A4}">
      <dgm:prSet/>
      <dgm:spPr/>
      <dgm:t>
        <a:bodyPr/>
        <a:lstStyle/>
        <a:p>
          <a:endParaRPr lang="en-US"/>
        </a:p>
      </dgm:t>
    </dgm:pt>
    <dgm:pt modelId="{50D3FB4C-D6E9-43D7-8061-F38E84EE5CB7}" type="sibTrans" cxnId="{C094F57A-0CD9-4B70-8A9C-7A0FFC5405A4}">
      <dgm:prSet/>
      <dgm:spPr/>
      <dgm:t>
        <a:bodyPr/>
        <a:lstStyle/>
        <a:p>
          <a:endParaRPr lang="en-US"/>
        </a:p>
      </dgm:t>
    </dgm:pt>
    <dgm:pt modelId="{31819B2F-F1D4-4B1C-A519-529A5998718D}" type="pres">
      <dgm:prSet presAssocID="{B6C412B4-C3C4-4827-AE12-5885D6904489}" presName="vert0" presStyleCnt="0">
        <dgm:presLayoutVars>
          <dgm:dir/>
          <dgm:animOne val="branch"/>
          <dgm:animLvl val="lvl"/>
        </dgm:presLayoutVars>
      </dgm:prSet>
      <dgm:spPr/>
    </dgm:pt>
    <dgm:pt modelId="{2E9BF455-5EDD-4340-A1F6-AD8C30D05635}" type="pres">
      <dgm:prSet presAssocID="{2007FE0A-08A3-406E-AE4D-1BADB957038B}" presName="thickLine" presStyleLbl="alignNode1" presStyleIdx="0" presStyleCnt="5"/>
      <dgm:spPr/>
    </dgm:pt>
    <dgm:pt modelId="{B989B4D1-B191-4878-859D-EB5E83A2EF86}" type="pres">
      <dgm:prSet presAssocID="{2007FE0A-08A3-406E-AE4D-1BADB957038B}" presName="horz1" presStyleCnt="0"/>
      <dgm:spPr/>
    </dgm:pt>
    <dgm:pt modelId="{4188E65D-D86F-489F-907F-C06E38472009}" type="pres">
      <dgm:prSet presAssocID="{2007FE0A-08A3-406E-AE4D-1BADB957038B}" presName="tx1" presStyleLbl="revTx" presStyleIdx="0" presStyleCnt="5"/>
      <dgm:spPr/>
    </dgm:pt>
    <dgm:pt modelId="{1B870EEF-DC6F-40E8-85A1-6DBCE5957511}" type="pres">
      <dgm:prSet presAssocID="{2007FE0A-08A3-406E-AE4D-1BADB957038B}" presName="vert1" presStyleCnt="0"/>
      <dgm:spPr/>
    </dgm:pt>
    <dgm:pt modelId="{442CF27D-A5FD-44E4-98D6-BDB44282D964}" type="pres">
      <dgm:prSet presAssocID="{DE103388-0AE6-4121-84FC-53D0B0CA1912}" presName="thickLine" presStyleLbl="alignNode1" presStyleIdx="1" presStyleCnt="5"/>
      <dgm:spPr/>
    </dgm:pt>
    <dgm:pt modelId="{90C729B0-4F2C-4CFF-A1AA-BB2F59FF0BFF}" type="pres">
      <dgm:prSet presAssocID="{DE103388-0AE6-4121-84FC-53D0B0CA1912}" presName="horz1" presStyleCnt="0"/>
      <dgm:spPr/>
    </dgm:pt>
    <dgm:pt modelId="{5B075493-EE71-43C8-A16C-8D7886CA1C93}" type="pres">
      <dgm:prSet presAssocID="{DE103388-0AE6-4121-84FC-53D0B0CA1912}" presName="tx1" presStyleLbl="revTx" presStyleIdx="1" presStyleCnt="5"/>
      <dgm:spPr/>
    </dgm:pt>
    <dgm:pt modelId="{995F603D-CBC4-4CA2-AE9B-67D16D87DC25}" type="pres">
      <dgm:prSet presAssocID="{DE103388-0AE6-4121-84FC-53D0B0CA1912}" presName="vert1" presStyleCnt="0"/>
      <dgm:spPr/>
    </dgm:pt>
    <dgm:pt modelId="{090B2AA8-55E7-413F-B71D-A055DC17CED1}" type="pres">
      <dgm:prSet presAssocID="{B5884AB9-9899-4677-9EA7-909B9737EE2C}" presName="thickLine" presStyleLbl="alignNode1" presStyleIdx="2" presStyleCnt="5"/>
      <dgm:spPr/>
    </dgm:pt>
    <dgm:pt modelId="{2038437D-E8D7-40EF-AC5C-067A2D8F5C0C}" type="pres">
      <dgm:prSet presAssocID="{B5884AB9-9899-4677-9EA7-909B9737EE2C}" presName="horz1" presStyleCnt="0"/>
      <dgm:spPr/>
    </dgm:pt>
    <dgm:pt modelId="{6CCF1195-4427-4CED-8429-86BCBACA31AA}" type="pres">
      <dgm:prSet presAssocID="{B5884AB9-9899-4677-9EA7-909B9737EE2C}" presName="tx1" presStyleLbl="revTx" presStyleIdx="2" presStyleCnt="5"/>
      <dgm:spPr/>
    </dgm:pt>
    <dgm:pt modelId="{50D0ECD5-13B2-48FB-9E6F-B32A3822E432}" type="pres">
      <dgm:prSet presAssocID="{B5884AB9-9899-4677-9EA7-909B9737EE2C}" presName="vert1" presStyleCnt="0"/>
      <dgm:spPr/>
    </dgm:pt>
    <dgm:pt modelId="{3F65572E-9427-47CA-A928-ED0F98F01872}" type="pres">
      <dgm:prSet presAssocID="{1166B1E8-360F-4517-8035-B8DC496945CD}" presName="thickLine" presStyleLbl="alignNode1" presStyleIdx="3" presStyleCnt="5"/>
      <dgm:spPr/>
    </dgm:pt>
    <dgm:pt modelId="{DC0F28A1-2E73-4E40-8C13-833D3E7EE351}" type="pres">
      <dgm:prSet presAssocID="{1166B1E8-360F-4517-8035-B8DC496945CD}" presName="horz1" presStyleCnt="0"/>
      <dgm:spPr/>
    </dgm:pt>
    <dgm:pt modelId="{815A4E47-3B4E-48E9-B9F1-A19D33BB404E}" type="pres">
      <dgm:prSet presAssocID="{1166B1E8-360F-4517-8035-B8DC496945CD}" presName="tx1" presStyleLbl="revTx" presStyleIdx="3" presStyleCnt="5"/>
      <dgm:spPr/>
    </dgm:pt>
    <dgm:pt modelId="{7F12BC70-47D2-4E55-8ADA-43E31E84AA3A}" type="pres">
      <dgm:prSet presAssocID="{1166B1E8-360F-4517-8035-B8DC496945CD}" presName="vert1" presStyleCnt="0"/>
      <dgm:spPr/>
    </dgm:pt>
    <dgm:pt modelId="{6AD34880-9F11-48EC-8F35-7537D68E3405}" type="pres">
      <dgm:prSet presAssocID="{6C37F759-359F-4774-8679-1236311886A3}" presName="thickLine" presStyleLbl="alignNode1" presStyleIdx="4" presStyleCnt="5"/>
      <dgm:spPr/>
    </dgm:pt>
    <dgm:pt modelId="{C04C4564-BCBF-4F79-9904-526DDE6C11E7}" type="pres">
      <dgm:prSet presAssocID="{6C37F759-359F-4774-8679-1236311886A3}" presName="horz1" presStyleCnt="0"/>
      <dgm:spPr/>
    </dgm:pt>
    <dgm:pt modelId="{7706A41B-BBD0-4F59-AE34-84A4DD9C16F1}" type="pres">
      <dgm:prSet presAssocID="{6C37F759-359F-4774-8679-1236311886A3}" presName="tx1" presStyleLbl="revTx" presStyleIdx="4" presStyleCnt="5"/>
      <dgm:spPr/>
    </dgm:pt>
    <dgm:pt modelId="{9116A24B-34FB-43FD-88D0-398762D0DD9B}" type="pres">
      <dgm:prSet presAssocID="{6C37F759-359F-4774-8679-1236311886A3}" presName="vert1" presStyleCnt="0"/>
      <dgm:spPr/>
    </dgm:pt>
  </dgm:ptLst>
  <dgm:cxnLst>
    <dgm:cxn modelId="{9984C512-BDD1-46FE-872D-F0A047DF768F}" type="presOf" srcId="{B6C412B4-C3C4-4827-AE12-5885D6904489}" destId="{31819B2F-F1D4-4B1C-A519-529A5998718D}" srcOrd="0" destOrd="0" presId="urn:microsoft.com/office/officeart/2008/layout/LinedList"/>
    <dgm:cxn modelId="{F431AC33-CE58-4B13-9669-72CA0B1EC599}" type="presOf" srcId="{6C37F759-359F-4774-8679-1236311886A3}" destId="{7706A41B-BBD0-4F59-AE34-84A4DD9C16F1}" srcOrd="0" destOrd="0" presId="urn:microsoft.com/office/officeart/2008/layout/LinedList"/>
    <dgm:cxn modelId="{0D50613D-4AF0-4222-9C5A-C6A310772543}" srcId="{B6C412B4-C3C4-4827-AE12-5885D6904489}" destId="{DE103388-0AE6-4121-84FC-53D0B0CA1912}" srcOrd="1" destOrd="0" parTransId="{9BA23FA4-7F9E-4C04-AC47-8BDB134DA5BD}" sibTransId="{A355461E-FEC1-4094-84EA-F7BBB1B2901C}"/>
    <dgm:cxn modelId="{7773C040-6287-4CF2-8DC0-33C5B919AAE0}" srcId="{B6C412B4-C3C4-4827-AE12-5885D6904489}" destId="{2007FE0A-08A3-406E-AE4D-1BADB957038B}" srcOrd="0" destOrd="0" parTransId="{533BF3EC-DC1B-4D59-B6EB-00FD6E3CD406}" sibTransId="{A94669A9-5AD1-4EAD-ADB1-9EB8F47674EB}"/>
    <dgm:cxn modelId="{4A17BB53-0DD6-4928-9932-8D43AA67E2E3}" type="presOf" srcId="{B5884AB9-9899-4677-9EA7-909B9737EE2C}" destId="{6CCF1195-4427-4CED-8429-86BCBACA31AA}" srcOrd="0" destOrd="0" presId="urn:microsoft.com/office/officeart/2008/layout/LinedList"/>
    <dgm:cxn modelId="{C094F57A-0CD9-4B70-8A9C-7A0FFC5405A4}" srcId="{B6C412B4-C3C4-4827-AE12-5885D6904489}" destId="{6C37F759-359F-4774-8679-1236311886A3}" srcOrd="4" destOrd="0" parTransId="{0C9FCA72-9868-4A9E-9302-7FD792C73E23}" sibTransId="{50D3FB4C-D6E9-43D7-8061-F38E84EE5CB7}"/>
    <dgm:cxn modelId="{D30CF292-1F8A-408D-B76C-6BCB58C4432D}" srcId="{B6C412B4-C3C4-4827-AE12-5885D6904489}" destId="{1166B1E8-360F-4517-8035-B8DC496945CD}" srcOrd="3" destOrd="0" parTransId="{E48FB1E3-C996-44A8-B2A2-D22E40ED0599}" sibTransId="{D6349F71-7DB1-445C-B608-FCD73C09A99E}"/>
    <dgm:cxn modelId="{B1FC3F96-39F7-47F4-8240-21E303D6C36B}" type="presOf" srcId="{1166B1E8-360F-4517-8035-B8DC496945CD}" destId="{815A4E47-3B4E-48E9-B9F1-A19D33BB404E}" srcOrd="0" destOrd="0" presId="urn:microsoft.com/office/officeart/2008/layout/LinedList"/>
    <dgm:cxn modelId="{0E8C719C-E7D7-4695-887D-ACA0B9DCFE6B}" type="presOf" srcId="{2007FE0A-08A3-406E-AE4D-1BADB957038B}" destId="{4188E65D-D86F-489F-907F-C06E38472009}" srcOrd="0" destOrd="0" presId="urn:microsoft.com/office/officeart/2008/layout/LinedList"/>
    <dgm:cxn modelId="{B10B00A6-8CCD-4482-815C-ED9BB9E78F85}" type="presOf" srcId="{DE103388-0AE6-4121-84FC-53D0B0CA1912}" destId="{5B075493-EE71-43C8-A16C-8D7886CA1C93}" srcOrd="0" destOrd="0" presId="urn:microsoft.com/office/officeart/2008/layout/LinedList"/>
    <dgm:cxn modelId="{C04121FD-4EB0-416E-8D2B-447EF99F916A}" srcId="{B6C412B4-C3C4-4827-AE12-5885D6904489}" destId="{B5884AB9-9899-4677-9EA7-909B9737EE2C}" srcOrd="2" destOrd="0" parTransId="{E5C442C9-08BB-45CE-9781-807204C60DDB}" sibTransId="{6F698757-06BE-4DB4-BF62-E2EDB314950D}"/>
    <dgm:cxn modelId="{C87247A2-7BE3-4897-8636-558B5CA738EF}" type="presParOf" srcId="{31819B2F-F1D4-4B1C-A519-529A5998718D}" destId="{2E9BF455-5EDD-4340-A1F6-AD8C30D05635}" srcOrd="0" destOrd="0" presId="urn:microsoft.com/office/officeart/2008/layout/LinedList"/>
    <dgm:cxn modelId="{EB0FABEB-FB81-41D6-B608-9281D22D40D0}" type="presParOf" srcId="{31819B2F-F1D4-4B1C-A519-529A5998718D}" destId="{B989B4D1-B191-4878-859D-EB5E83A2EF86}" srcOrd="1" destOrd="0" presId="urn:microsoft.com/office/officeart/2008/layout/LinedList"/>
    <dgm:cxn modelId="{B0D68ACC-4750-488D-9844-965211C5761B}" type="presParOf" srcId="{B989B4D1-B191-4878-859D-EB5E83A2EF86}" destId="{4188E65D-D86F-489F-907F-C06E38472009}" srcOrd="0" destOrd="0" presId="urn:microsoft.com/office/officeart/2008/layout/LinedList"/>
    <dgm:cxn modelId="{D6AD9BA9-DAF4-47C9-A946-8B463FC97A11}" type="presParOf" srcId="{B989B4D1-B191-4878-859D-EB5E83A2EF86}" destId="{1B870EEF-DC6F-40E8-85A1-6DBCE5957511}" srcOrd="1" destOrd="0" presId="urn:microsoft.com/office/officeart/2008/layout/LinedList"/>
    <dgm:cxn modelId="{B268C683-5BF4-4484-BEA6-8C7B6D032728}" type="presParOf" srcId="{31819B2F-F1D4-4B1C-A519-529A5998718D}" destId="{442CF27D-A5FD-44E4-98D6-BDB44282D964}" srcOrd="2" destOrd="0" presId="urn:microsoft.com/office/officeart/2008/layout/LinedList"/>
    <dgm:cxn modelId="{56E22187-B6A5-4A5C-983E-DD4B607999DC}" type="presParOf" srcId="{31819B2F-F1D4-4B1C-A519-529A5998718D}" destId="{90C729B0-4F2C-4CFF-A1AA-BB2F59FF0BFF}" srcOrd="3" destOrd="0" presId="urn:microsoft.com/office/officeart/2008/layout/LinedList"/>
    <dgm:cxn modelId="{80B9572C-1005-4BFF-830D-43167569E576}" type="presParOf" srcId="{90C729B0-4F2C-4CFF-A1AA-BB2F59FF0BFF}" destId="{5B075493-EE71-43C8-A16C-8D7886CA1C93}" srcOrd="0" destOrd="0" presId="urn:microsoft.com/office/officeart/2008/layout/LinedList"/>
    <dgm:cxn modelId="{38CEA725-5814-43D6-BB63-1EF7DA1C4291}" type="presParOf" srcId="{90C729B0-4F2C-4CFF-A1AA-BB2F59FF0BFF}" destId="{995F603D-CBC4-4CA2-AE9B-67D16D87DC25}" srcOrd="1" destOrd="0" presId="urn:microsoft.com/office/officeart/2008/layout/LinedList"/>
    <dgm:cxn modelId="{2407B16B-B982-47BF-BE14-8BEAE313167B}" type="presParOf" srcId="{31819B2F-F1D4-4B1C-A519-529A5998718D}" destId="{090B2AA8-55E7-413F-B71D-A055DC17CED1}" srcOrd="4" destOrd="0" presId="urn:microsoft.com/office/officeart/2008/layout/LinedList"/>
    <dgm:cxn modelId="{4C76941E-1A60-4F6C-AFCD-DA79951EF557}" type="presParOf" srcId="{31819B2F-F1D4-4B1C-A519-529A5998718D}" destId="{2038437D-E8D7-40EF-AC5C-067A2D8F5C0C}" srcOrd="5" destOrd="0" presId="urn:microsoft.com/office/officeart/2008/layout/LinedList"/>
    <dgm:cxn modelId="{BE9D1DAA-5586-4997-96C7-BC0B18EC6D36}" type="presParOf" srcId="{2038437D-E8D7-40EF-AC5C-067A2D8F5C0C}" destId="{6CCF1195-4427-4CED-8429-86BCBACA31AA}" srcOrd="0" destOrd="0" presId="urn:microsoft.com/office/officeart/2008/layout/LinedList"/>
    <dgm:cxn modelId="{7D005A79-423E-4583-BCC7-8DD927D7A434}" type="presParOf" srcId="{2038437D-E8D7-40EF-AC5C-067A2D8F5C0C}" destId="{50D0ECD5-13B2-48FB-9E6F-B32A3822E432}" srcOrd="1" destOrd="0" presId="urn:microsoft.com/office/officeart/2008/layout/LinedList"/>
    <dgm:cxn modelId="{36946D17-8E6E-426E-8651-A83C1BB038F9}" type="presParOf" srcId="{31819B2F-F1D4-4B1C-A519-529A5998718D}" destId="{3F65572E-9427-47CA-A928-ED0F98F01872}" srcOrd="6" destOrd="0" presId="urn:microsoft.com/office/officeart/2008/layout/LinedList"/>
    <dgm:cxn modelId="{C26C56B2-477B-4B89-849C-D1CAAC26A5BA}" type="presParOf" srcId="{31819B2F-F1D4-4B1C-A519-529A5998718D}" destId="{DC0F28A1-2E73-4E40-8C13-833D3E7EE351}" srcOrd="7" destOrd="0" presId="urn:microsoft.com/office/officeart/2008/layout/LinedList"/>
    <dgm:cxn modelId="{2AEA47AD-33E3-4A04-BA86-004D85E829E6}" type="presParOf" srcId="{DC0F28A1-2E73-4E40-8C13-833D3E7EE351}" destId="{815A4E47-3B4E-48E9-B9F1-A19D33BB404E}" srcOrd="0" destOrd="0" presId="urn:microsoft.com/office/officeart/2008/layout/LinedList"/>
    <dgm:cxn modelId="{83C44C36-3821-4A2B-BCC2-A7FA870534E6}" type="presParOf" srcId="{DC0F28A1-2E73-4E40-8C13-833D3E7EE351}" destId="{7F12BC70-47D2-4E55-8ADA-43E31E84AA3A}" srcOrd="1" destOrd="0" presId="urn:microsoft.com/office/officeart/2008/layout/LinedList"/>
    <dgm:cxn modelId="{80F18FA5-2BBA-41CE-AF7A-CF39FDAA73DA}" type="presParOf" srcId="{31819B2F-F1D4-4B1C-A519-529A5998718D}" destId="{6AD34880-9F11-48EC-8F35-7537D68E3405}" srcOrd="8" destOrd="0" presId="urn:microsoft.com/office/officeart/2008/layout/LinedList"/>
    <dgm:cxn modelId="{735CD621-ADCF-475F-A51C-07EEB81485B3}" type="presParOf" srcId="{31819B2F-F1D4-4B1C-A519-529A5998718D}" destId="{C04C4564-BCBF-4F79-9904-526DDE6C11E7}" srcOrd="9" destOrd="0" presId="urn:microsoft.com/office/officeart/2008/layout/LinedList"/>
    <dgm:cxn modelId="{44D8FF1C-726B-4B58-BEB6-A18986509118}" type="presParOf" srcId="{C04C4564-BCBF-4F79-9904-526DDE6C11E7}" destId="{7706A41B-BBD0-4F59-AE34-84A4DD9C16F1}" srcOrd="0" destOrd="0" presId="urn:microsoft.com/office/officeart/2008/layout/LinedList"/>
    <dgm:cxn modelId="{0CF3F47B-2EDB-4E83-B4D6-485C2117CE66}" type="presParOf" srcId="{C04C4564-BCBF-4F79-9904-526DDE6C11E7}" destId="{9116A24B-34FB-43FD-88D0-398762D0DD9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BF455-5EDD-4340-A1F6-AD8C30D05635}">
      <dsp:nvSpPr>
        <dsp:cNvPr id="0" name=""/>
        <dsp:cNvSpPr/>
      </dsp:nvSpPr>
      <dsp:spPr>
        <a:xfrm>
          <a:off x="0" y="664"/>
          <a:ext cx="86302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8E65D-D86F-489F-907F-C06E38472009}">
      <dsp:nvSpPr>
        <dsp:cNvPr id="0" name=""/>
        <dsp:cNvSpPr/>
      </dsp:nvSpPr>
      <dsp:spPr>
        <a:xfrm>
          <a:off x="0" y="664"/>
          <a:ext cx="8630264" cy="1088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Tests and Quizzes </a:t>
          </a:r>
          <a:r>
            <a:rPr lang="en-US" sz="2200" kern="1200" dirty="0">
              <a:latin typeface="Times New Roman"/>
            </a:rPr>
            <a:t>                 </a:t>
          </a:r>
          <a:r>
            <a:rPr lang="en-US" sz="2200" kern="1200" dirty="0"/>
            <a:t>50%</a:t>
          </a:r>
        </a:p>
      </dsp:txBody>
      <dsp:txXfrm>
        <a:off x="0" y="664"/>
        <a:ext cx="8630264" cy="1088144"/>
      </dsp:txXfrm>
    </dsp:sp>
    <dsp:sp modelId="{442CF27D-A5FD-44E4-98D6-BDB44282D964}">
      <dsp:nvSpPr>
        <dsp:cNvPr id="0" name=""/>
        <dsp:cNvSpPr/>
      </dsp:nvSpPr>
      <dsp:spPr>
        <a:xfrm>
          <a:off x="0" y="1088808"/>
          <a:ext cx="86302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75493-EE71-43C8-A16C-8D7886CA1C93}">
      <dsp:nvSpPr>
        <dsp:cNvPr id="0" name=""/>
        <dsp:cNvSpPr/>
      </dsp:nvSpPr>
      <dsp:spPr>
        <a:xfrm>
          <a:off x="0" y="1088808"/>
          <a:ext cx="8630264" cy="1088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Homework</a:t>
          </a:r>
          <a:r>
            <a:rPr lang="en-US" sz="2200" kern="1200" dirty="0">
              <a:latin typeface="Times New Roman"/>
            </a:rPr>
            <a:t> / Classwork      </a:t>
          </a:r>
          <a:r>
            <a:rPr lang="en-US" sz="2200" kern="1200" dirty="0"/>
            <a:t>   </a:t>
          </a:r>
          <a:r>
            <a:rPr lang="en-US" sz="2200" kern="1200" dirty="0">
              <a:latin typeface="Times New Roman"/>
            </a:rPr>
            <a:t>25</a:t>
          </a:r>
          <a:r>
            <a:rPr lang="en-US" sz="2200" kern="1200" dirty="0"/>
            <a:t>%</a:t>
          </a:r>
          <a:r>
            <a:rPr lang="en-US" sz="2200" kern="1200" dirty="0">
              <a:latin typeface="Times New Roman"/>
            </a:rPr>
            <a:t> </a:t>
          </a:r>
          <a:r>
            <a:rPr lang="en-US" sz="2200" kern="1200" dirty="0"/>
            <a:t>            </a:t>
          </a:r>
          <a:r>
            <a:rPr lang="en-US" sz="2200" kern="1200" dirty="0">
              <a:latin typeface="Times New Roman"/>
            </a:rPr>
            <a:t> </a:t>
          </a:r>
          <a:endParaRPr lang="en-US" sz="2200" kern="1200" dirty="0"/>
        </a:p>
      </dsp:txBody>
      <dsp:txXfrm>
        <a:off x="0" y="1088808"/>
        <a:ext cx="8630264" cy="1088144"/>
      </dsp:txXfrm>
    </dsp:sp>
    <dsp:sp modelId="{090B2AA8-55E7-413F-B71D-A055DC17CED1}">
      <dsp:nvSpPr>
        <dsp:cNvPr id="0" name=""/>
        <dsp:cNvSpPr/>
      </dsp:nvSpPr>
      <dsp:spPr>
        <a:xfrm>
          <a:off x="0" y="2176953"/>
          <a:ext cx="86302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F1195-4427-4CED-8429-86BCBACA31AA}">
      <dsp:nvSpPr>
        <dsp:cNvPr id="0" name=""/>
        <dsp:cNvSpPr/>
      </dsp:nvSpPr>
      <dsp:spPr>
        <a:xfrm>
          <a:off x="0" y="2176953"/>
          <a:ext cx="8630264" cy="1088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Laboratory </a:t>
          </a:r>
          <a:r>
            <a:rPr lang="en-US" sz="2200" kern="1200" dirty="0">
              <a:latin typeface="Times New Roman"/>
            </a:rPr>
            <a:t>                     </a:t>
          </a:r>
          <a:r>
            <a:rPr lang="en-US" sz="2200" kern="1200" dirty="0"/>
            <a:t>  </a:t>
          </a:r>
          <a:r>
            <a:rPr lang="en-US" sz="2200" kern="1200" dirty="0">
              <a:latin typeface="Times New Roman"/>
            </a:rPr>
            <a:t>      </a:t>
          </a:r>
          <a:r>
            <a:rPr lang="en-US" sz="2200" kern="1200" dirty="0"/>
            <a:t>25%           </a:t>
          </a:r>
        </a:p>
      </dsp:txBody>
      <dsp:txXfrm>
        <a:off x="0" y="2176953"/>
        <a:ext cx="8630264" cy="1088144"/>
      </dsp:txXfrm>
    </dsp:sp>
    <dsp:sp modelId="{3F65572E-9427-47CA-A928-ED0F98F01872}">
      <dsp:nvSpPr>
        <dsp:cNvPr id="0" name=""/>
        <dsp:cNvSpPr/>
      </dsp:nvSpPr>
      <dsp:spPr>
        <a:xfrm>
          <a:off x="0" y="3265098"/>
          <a:ext cx="86302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A4E47-3B4E-48E9-B9F1-A19D33BB404E}">
      <dsp:nvSpPr>
        <dsp:cNvPr id="0" name=""/>
        <dsp:cNvSpPr/>
      </dsp:nvSpPr>
      <dsp:spPr>
        <a:xfrm>
          <a:off x="0" y="3265098"/>
          <a:ext cx="8630264" cy="1088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Ink Free"/>
            </a:rPr>
            <a:t>Students are required to submit an independent Internal Assessment (design an experiment/investigation) in February of Year 2</a:t>
          </a:r>
          <a:endParaRPr lang="en-US" sz="2200" kern="1200" dirty="0">
            <a:latin typeface="Ink Free"/>
          </a:endParaRPr>
        </a:p>
      </dsp:txBody>
      <dsp:txXfrm>
        <a:off x="0" y="3265098"/>
        <a:ext cx="8630264" cy="1088144"/>
      </dsp:txXfrm>
    </dsp:sp>
    <dsp:sp modelId="{6AD34880-9F11-48EC-8F35-7537D68E3405}">
      <dsp:nvSpPr>
        <dsp:cNvPr id="0" name=""/>
        <dsp:cNvSpPr/>
      </dsp:nvSpPr>
      <dsp:spPr>
        <a:xfrm>
          <a:off x="0" y="4353243"/>
          <a:ext cx="86302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6A41B-BBD0-4F59-AE34-84A4DD9C16F1}">
      <dsp:nvSpPr>
        <dsp:cNvPr id="0" name=""/>
        <dsp:cNvSpPr/>
      </dsp:nvSpPr>
      <dsp:spPr>
        <a:xfrm>
          <a:off x="0" y="4353243"/>
          <a:ext cx="8630264" cy="1088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Ink Free"/>
            </a:rPr>
            <a:t>The IB SEHS course culminates in an IB Exam that will be administered in May.</a:t>
          </a:r>
          <a:endParaRPr lang="en-US" sz="2200" kern="1200" dirty="0">
            <a:latin typeface="Ink Free"/>
          </a:endParaRPr>
        </a:p>
      </dsp:txBody>
      <dsp:txXfrm>
        <a:off x="0" y="4353243"/>
        <a:ext cx="8630264" cy="108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661F3B7-B1D6-4B67-A532-B57275D8A4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07" tIns="45295" rIns="92207" bIns="45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060D093-4D7B-43B6-9340-D07BBA3F35E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0ED6B52-58A1-4AA0-9BD2-7F0E1C580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76EE037-E67E-4218-AEB0-D6F5D40274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979079A-6C1E-48E0-853A-2A018EEA1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514D8BC-7D9B-43C6-B7BC-D2FDF94BD2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848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512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617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39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272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228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212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917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132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088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766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17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12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892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5A1472F-9C3B-4400-8639-584E20D11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6224E5A-5EE8-4D2F-B200-8510C10709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nkerspublicschools.org/parentporta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nkersps.schoology.com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castelli@yonkerspublicschools.or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2091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24AD83F9-5478-49B9-9FF2-D9C11E1D5C5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4792" y="1622066"/>
            <a:ext cx="2985217" cy="3388817"/>
          </a:xfrm>
        </p:spPr>
        <p:txBody>
          <a:bodyPr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2100" b="1" dirty="0">
                <a:solidFill>
                  <a:schemeClr val="bg1"/>
                </a:solidFill>
                <a:latin typeface="Segoe Print"/>
                <a:ea typeface="MS PGothic"/>
              </a:rPr>
              <a:t>Welcome </a:t>
            </a:r>
            <a:br>
              <a:rPr lang="en-US" altLang="en-US" sz="2100" b="1" dirty="0">
                <a:latin typeface="Segoe Print"/>
                <a:ea typeface="MS PGothic"/>
              </a:rPr>
            </a:br>
            <a:r>
              <a:rPr lang="en-US" altLang="en-US" sz="2100" b="1" dirty="0">
                <a:solidFill>
                  <a:schemeClr val="bg1"/>
                </a:solidFill>
                <a:latin typeface="Segoe Print"/>
                <a:ea typeface="MS PGothic"/>
              </a:rPr>
              <a:t>to IB Sports, Exercise &amp; Health Science HL</a:t>
            </a:r>
            <a:br>
              <a:rPr lang="en-US" altLang="en-US" sz="2100" dirty="0">
                <a:latin typeface="Segoe Print" panose="02000600000000000000" pitchFamily="2" charset="0"/>
              </a:rPr>
            </a:br>
            <a:br>
              <a:rPr lang="en-US" altLang="en-US" sz="2100" dirty="0">
                <a:latin typeface="Segoe Print"/>
                <a:ea typeface="MS PGothic"/>
              </a:rPr>
            </a:br>
            <a:r>
              <a:rPr lang="en-US" altLang="en-US" sz="2100" b="1" dirty="0">
                <a:solidFill>
                  <a:schemeClr val="bg1"/>
                </a:solidFill>
                <a:latin typeface="Segoe Print"/>
                <a:ea typeface="MS PGothic"/>
              </a:rPr>
              <a:t>Mrs. Crista Castelli</a:t>
            </a:r>
            <a:br>
              <a:rPr lang="en-US" altLang="en-US" sz="2100" dirty="0"/>
            </a:br>
            <a:endParaRPr lang="en-US" altLang="en-US" sz="2100">
              <a:solidFill>
                <a:schemeClr val="bg1"/>
              </a:solidFill>
            </a:endParaRP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467" y="681628"/>
            <a:ext cx="846288" cy="847206"/>
            <a:chOff x="668003" y="1684057"/>
            <a:chExt cx="1128382" cy="847206"/>
          </a:xfrm>
        </p:grpSpPr>
        <p:sp>
          <p:nvSpPr>
            <p:cNvPr id="146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C7E3748E-45DC-4A89-A6A0-46C583DE8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500" y="104364"/>
            <a:ext cx="4312230" cy="3247162"/>
          </a:xfrm>
          <a:prstGeom prst="rect">
            <a:avLst/>
          </a:prstGeom>
        </p:spPr>
      </p:pic>
      <p:sp>
        <p:nvSpPr>
          <p:cNvPr id="3076" name="AutoShape 5" descr="image005">
            <a:extLst>
              <a:ext uri="{FF2B5EF4-FFF2-40B4-BE49-F238E27FC236}">
                <a16:creationId xmlns:a16="http://schemas.microsoft.com/office/drawing/2014/main" id="{EF7FB22B-2526-43D1-9F01-FCC2969E3C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43175" y="1909763"/>
            <a:ext cx="40576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618FFD"/>
              </a:solidFill>
            </a:endParaRPr>
          </a:p>
        </p:txBody>
      </p:sp>
      <p:sp>
        <p:nvSpPr>
          <p:cNvPr id="3077" name="AutoShape 7" descr="image005">
            <a:extLst>
              <a:ext uri="{FF2B5EF4-FFF2-40B4-BE49-F238E27FC236}">
                <a16:creationId xmlns:a16="http://schemas.microsoft.com/office/drawing/2014/main" id="{D1BA09EF-0964-4FE6-8FC8-3EECE78988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43175" y="1909763"/>
            <a:ext cx="40576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618FFD"/>
              </a:solidFill>
            </a:endParaRPr>
          </a:p>
        </p:txBody>
      </p:sp>
      <p:sp>
        <p:nvSpPr>
          <p:cNvPr id="3078" name="AutoShape 9" descr="image005">
            <a:extLst>
              <a:ext uri="{FF2B5EF4-FFF2-40B4-BE49-F238E27FC236}">
                <a16:creationId xmlns:a16="http://schemas.microsoft.com/office/drawing/2014/main" id="{66876BDE-82AA-41A2-AE63-5A87E49943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43175" y="1909763"/>
            <a:ext cx="40576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618FFD"/>
              </a:solidFill>
            </a:endParaRPr>
          </a:p>
        </p:txBody>
      </p:sp>
      <p:sp>
        <p:nvSpPr>
          <p:cNvPr id="3079" name="AutoShape 11" descr="image005">
            <a:extLst>
              <a:ext uri="{FF2B5EF4-FFF2-40B4-BE49-F238E27FC236}">
                <a16:creationId xmlns:a16="http://schemas.microsoft.com/office/drawing/2014/main" id="{889D4BE4-B39A-4B85-A6C0-6A86590D7F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43175" y="1909763"/>
            <a:ext cx="40576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618FFD"/>
              </a:solidFill>
            </a:endParaRPr>
          </a:p>
        </p:txBody>
      </p:sp>
      <p:sp>
        <p:nvSpPr>
          <p:cNvPr id="3080" name="AutoShape 13" descr="image005">
            <a:extLst>
              <a:ext uri="{FF2B5EF4-FFF2-40B4-BE49-F238E27FC236}">
                <a16:creationId xmlns:a16="http://schemas.microsoft.com/office/drawing/2014/main" id="{52377FE3-031E-495C-A4E5-4F3F14C5E8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43175" y="1909763"/>
            <a:ext cx="40576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>
              <a:solidFill>
                <a:srgbClr val="618FFD"/>
              </a:solidFill>
            </a:endParaRPr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8784302-1C73-6475-501A-08C5BBB48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834" y="3531515"/>
            <a:ext cx="4157219" cy="30825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7A0FEAB4-B7D0-4305-BBA0-75F265400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6529" y="106618"/>
            <a:ext cx="7988710" cy="1219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4000" b="1" u="sng" dirty="0">
                <a:latin typeface="Modern Love"/>
                <a:cs typeface="+mj-cs"/>
              </a:rPr>
              <a:t>IB SEHS Topics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1284C744-F1E1-4633-A625-989A3AAF8D6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93445" y="1042219"/>
            <a:ext cx="5334001" cy="4473677"/>
          </a:xfrm>
          <a:noFill/>
        </p:spPr>
        <p:txBody>
          <a:bodyPr/>
          <a:lstStyle/>
          <a:p>
            <a:r>
              <a:rPr lang="en-US" altLang="en-US" sz="2400" b="1" dirty="0">
                <a:latin typeface="Century Gothic"/>
                <a:ea typeface="MS PGothic"/>
              </a:rPr>
              <a:t>Anatomy</a:t>
            </a:r>
            <a:r>
              <a:rPr lang="en-US" altLang="en-US" sz="2400" dirty="0">
                <a:latin typeface="Century Gothic"/>
                <a:ea typeface="MS PGothic"/>
              </a:rPr>
              <a:t>: Skeletal &amp; Muscular Systems</a:t>
            </a:r>
            <a:endParaRPr lang="en-US" sz="2400">
              <a:latin typeface="Century Gothic"/>
              <a:ea typeface="MS PGothic"/>
            </a:endParaRPr>
          </a:p>
          <a:p>
            <a:r>
              <a:rPr lang="en-US" altLang="en-US" sz="2400" b="1" dirty="0">
                <a:latin typeface="Century Gothic"/>
                <a:ea typeface="MS PGothic"/>
              </a:rPr>
              <a:t>Exercise Physiology</a:t>
            </a:r>
            <a:r>
              <a:rPr lang="en-US" altLang="en-US" sz="2400" dirty="0">
                <a:latin typeface="Century Gothic"/>
                <a:ea typeface="MS PGothic"/>
              </a:rPr>
              <a:t>: Ventilatory &amp; Cardiovascular    Systems</a:t>
            </a:r>
            <a:endParaRPr lang="en-US" sz="2400">
              <a:latin typeface="Century Gothic"/>
              <a:ea typeface="MS PGothic"/>
            </a:endParaRPr>
          </a:p>
          <a:p>
            <a:r>
              <a:rPr lang="en-US" altLang="en-US" sz="2400" b="1" dirty="0">
                <a:latin typeface="Century Gothic"/>
                <a:ea typeface="MS PGothic"/>
              </a:rPr>
              <a:t>Energy Systems</a:t>
            </a:r>
            <a:r>
              <a:rPr lang="en-US" altLang="en-US" sz="2400" dirty="0">
                <a:latin typeface="Century Gothic"/>
                <a:ea typeface="MS PGothic"/>
              </a:rPr>
              <a:t>: Nutrition &amp; Metabolism</a:t>
            </a:r>
            <a:endParaRPr lang="en-US" sz="2400">
              <a:latin typeface="Century Gothic"/>
              <a:ea typeface="MS PGothic"/>
            </a:endParaRPr>
          </a:p>
          <a:p>
            <a:r>
              <a:rPr lang="en-US" altLang="en-US" sz="2400" b="1" dirty="0">
                <a:latin typeface="Century Gothic"/>
                <a:ea typeface="MS PGothic"/>
              </a:rPr>
              <a:t>Movement Analysis</a:t>
            </a:r>
            <a:endParaRPr lang="en-US" altLang="en-US" sz="2400" dirty="0">
              <a:latin typeface="Century Gothic"/>
              <a:ea typeface="MS PGothic"/>
            </a:endParaRPr>
          </a:p>
          <a:p>
            <a:r>
              <a:rPr lang="en-US" altLang="en-US" sz="2400" b="1" dirty="0">
                <a:latin typeface="Century Gothic"/>
                <a:ea typeface="MS PGothic"/>
              </a:rPr>
              <a:t>Skill in Sport</a:t>
            </a:r>
            <a:endParaRPr lang="en-US" altLang="en-US" sz="2400" dirty="0">
              <a:latin typeface="Century Gothic"/>
              <a:ea typeface="MS PGothic"/>
            </a:endParaRPr>
          </a:p>
          <a:p>
            <a:r>
              <a:rPr lang="en-US" altLang="en-US" sz="2400" b="1" dirty="0">
                <a:latin typeface="Century Gothic"/>
                <a:ea typeface="MS PGothic"/>
              </a:rPr>
              <a:t>Measurement and Evaluation of Human Performance</a:t>
            </a:r>
            <a:endParaRPr lang="en-US" sz="2400">
              <a:latin typeface="Century Gothic"/>
              <a:ea typeface="MS PGothic"/>
            </a:endParaRPr>
          </a:p>
          <a:p>
            <a:r>
              <a:rPr lang="en-US" altLang="en-US" sz="2400" b="1" dirty="0">
                <a:latin typeface="Century Gothic"/>
                <a:ea typeface="MS PGothic"/>
              </a:rPr>
              <a:t>Option C: </a:t>
            </a:r>
            <a:r>
              <a:rPr lang="en-US" altLang="en-US" sz="2400" dirty="0">
                <a:latin typeface="Century Gothic"/>
                <a:ea typeface="MS PGothic"/>
              </a:rPr>
              <a:t>Physical Activity &amp; Health</a:t>
            </a:r>
            <a:endParaRPr lang="en-US" sz="2400">
              <a:latin typeface="Century Gothic"/>
              <a:ea typeface="MS PGothic"/>
            </a:endParaRPr>
          </a:p>
          <a:p>
            <a:r>
              <a:rPr lang="en-US" altLang="en-US" sz="2400" b="1" dirty="0">
                <a:latin typeface="Century Gothic"/>
                <a:ea typeface="MS PGothic"/>
              </a:rPr>
              <a:t>Option D</a:t>
            </a:r>
            <a:r>
              <a:rPr lang="en-US" altLang="en-US" sz="2400" dirty="0">
                <a:latin typeface="Century Gothic"/>
                <a:ea typeface="MS PGothic"/>
              </a:rPr>
              <a:t>: Nutrition</a:t>
            </a:r>
            <a:endParaRPr lang="en-US" sz="2400">
              <a:latin typeface="Century Gothic"/>
              <a:ea typeface="MS PGothic"/>
            </a:endParaRPr>
          </a:p>
          <a:p>
            <a:pPr>
              <a:buNone/>
            </a:pPr>
            <a:endParaRPr lang="en-US" altLang="en-US" sz="2800" b="1">
              <a:latin typeface="Comic Sans MS" panose="030F0702030302020204" pitchFamily="66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6E7F060-5E8E-4A0C-AD7D-301C18DEF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577" y="3736108"/>
            <a:ext cx="2585576" cy="2585576"/>
          </a:xfrm>
          <a:prstGeom prst="rect">
            <a:avLst/>
          </a:prstGeom>
        </p:spPr>
      </p:pic>
      <p:pic>
        <p:nvPicPr>
          <p:cNvPr id="3" name="Picture 2" descr="A group of girls sitting at a table in a classroom&#10;&#10;Description automatically generated">
            <a:extLst>
              <a:ext uri="{FF2B5EF4-FFF2-40B4-BE49-F238E27FC236}">
                <a16:creationId xmlns:a16="http://schemas.microsoft.com/office/drawing/2014/main" id="{49B07432-9355-8F79-C9FD-63E082D4B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606" y="1163031"/>
            <a:ext cx="2743200" cy="205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  <p:bldP spid="7782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C:\Users\ccastelli\AppData\Local\Microsoft\Windows\INetCache\IE\Y8A1ZJZ3\Rainbow_brain,_Aug_2014[1].png">
            <a:extLst>
              <a:ext uri="{FF2B5EF4-FFF2-40B4-BE49-F238E27FC236}">
                <a16:creationId xmlns:a16="http://schemas.microsoft.com/office/drawing/2014/main" id="{F4882BE8-DBC6-4E2D-8282-F1803D7D83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8" r="143" b="3210"/>
          <a:stretch/>
        </p:blipFill>
        <p:spPr bwMode="auto">
          <a:xfrm>
            <a:off x="20" y="584909"/>
            <a:ext cx="4288957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0" y="0"/>
                </a:moveTo>
                <a:lnTo>
                  <a:pt x="2672821" y="0"/>
                </a:lnTo>
                <a:lnTo>
                  <a:pt x="2673116" y="639"/>
                </a:lnTo>
                <a:lnTo>
                  <a:pt x="3175662" y="639"/>
                </a:lnTo>
                <a:lnTo>
                  <a:pt x="5718636" y="5509675"/>
                </a:lnTo>
                <a:lnTo>
                  <a:pt x="502842" y="5509675"/>
                </a:lnTo>
                <a:lnTo>
                  <a:pt x="502842" y="5509036"/>
                </a:lnTo>
                <a:lnTo>
                  <a:pt x="0" y="55090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881964" y="585526"/>
            <a:ext cx="6262036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47" name="Subtitle 2">
            <a:extLst>
              <a:ext uri="{FF2B5EF4-FFF2-40B4-BE49-F238E27FC236}">
                <a16:creationId xmlns:a16="http://schemas.microsoft.com/office/drawing/2014/main" id="{E9D602D8-569E-40D6-99E2-550868F59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3220" y="2729272"/>
            <a:ext cx="4027932" cy="911117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 algn="l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solidFill>
                  <a:srgbClr val="FFFFFF"/>
                </a:solidFill>
                <a:latin typeface="Century Gothic"/>
                <a:ea typeface="MS PGothic"/>
              </a:rPr>
              <a:t>Further Anatomy: Endocrine Systems, the Skin and the Brain</a:t>
            </a:r>
          </a:p>
          <a:p>
            <a:pPr marL="457200" indent="-457200" algn="l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solidFill>
                  <a:srgbClr val="FFFFFF"/>
                </a:solidFill>
                <a:latin typeface="Century Gothic"/>
                <a:ea typeface="MS PGothic"/>
              </a:rPr>
              <a:t>Fatigue</a:t>
            </a:r>
          </a:p>
          <a:p>
            <a:pPr marL="457200" indent="-457200" algn="l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solidFill>
                  <a:srgbClr val="FFFFFF"/>
                </a:solidFill>
                <a:latin typeface="Century Gothic"/>
                <a:ea typeface="MS PGothic"/>
              </a:rPr>
              <a:t>Skill Acquisition &amp; Analysis</a:t>
            </a:r>
          </a:p>
          <a:p>
            <a:pPr marL="457200" indent="-457200" algn="l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solidFill>
                  <a:srgbClr val="FFFFFF"/>
                </a:solidFill>
                <a:latin typeface="Century Gothic"/>
                <a:ea typeface="MS PGothic"/>
              </a:rPr>
              <a:t>Genetics &amp; Athletic Performance</a:t>
            </a:r>
          </a:p>
          <a:p>
            <a:pPr marL="457200" indent="-457200" algn="l">
              <a:lnSpc>
                <a:spcPct val="90000"/>
              </a:lnSpc>
              <a:buFontTx/>
              <a:buChar char="•"/>
            </a:pPr>
            <a:r>
              <a:rPr lang="en-US" altLang="en-US" sz="2200" dirty="0">
                <a:solidFill>
                  <a:srgbClr val="FFFFFF"/>
                </a:solidFill>
                <a:latin typeface="Century Gothic"/>
                <a:ea typeface="MS PGothic"/>
              </a:rPr>
              <a:t>Exercise and Immunity</a:t>
            </a:r>
          </a:p>
        </p:txBody>
      </p:sp>
      <p:sp>
        <p:nvSpPr>
          <p:cNvPr id="6146" name="Title 1">
            <a:extLst>
              <a:ext uri="{FF2B5EF4-FFF2-40B4-BE49-F238E27FC236}">
                <a16:creationId xmlns:a16="http://schemas.microsoft.com/office/drawing/2014/main" id="{DFA4C90D-1EFF-4CEF-95C9-F94997018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3471" y="769717"/>
            <a:ext cx="4827680" cy="2235277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4000" b="1" u="sng" dirty="0">
                <a:solidFill>
                  <a:srgbClr val="FFFFFF"/>
                </a:solidFill>
                <a:latin typeface="Segoe Print"/>
                <a:ea typeface="MS PGothic"/>
              </a:rPr>
              <a:t>IB SEHS HL Additional Topics</a:t>
            </a:r>
            <a:endParaRPr lang="en-US" altLang="en-US" sz="4000" dirty="0">
              <a:solidFill>
                <a:srgbClr val="FFFFFF"/>
              </a:solidFill>
              <a:latin typeface="Segoe Print"/>
              <a:ea typeface="MS P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13" name="Rectangle 7212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0B1942EA-1EAE-4E1A-AC49-3D1289F0D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756" y="502400"/>
            <a:ext cx="2525379" cy="1818064"/>
          </a:xfrm>
        </p:spPr>
        <p:txBody>
          <a:bodyPr>
            <a:normAutofit/>
          </a:bodyPr>
          <a:lstStyle/>
          <a:p>
            <a:r>
              <a:rPr lang="en-US" altLang="en-US" sz="2400" b="1" u="sng">
                <a:latin typeface="Modern Love"/>
                <a:ea typeface="MS PGothic"/>
              </a:rPr>
              <a:t>Materials</a:t>
            </a:r>
          </a:p>
        </p:txBody>
      </p:sp>
      <p:pic>
        <p:nvPicPr>
          <p:cNvPr id="2" name="Picture 1" descr="A group of women sitting at desks in a classroom&#10;&#10;Description automatically generated">
            <a:extLst>
              <a:ext uri="{FF2B5EF4-FFF2-40B4-BE49-F238E27FC236}">
                <a16:creationId xmlns:a16="http://schemas.microsoft.com/office/drawing/2014/main" id="{60CD8518-33AB-D16B-7067-E0BA3E6BFE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701" b="12985"/>
          <a:stretch/>
        </p:blipFill>
        <p:spPr>
          <a:xfrm>
            <a:off x="3416427" y="6"/>
            <a:ext cx="5727572" cy="2762724"/>
          </a:xfrm>
          <a:prstGeom prst="rect">
            <a:avLst/>
          </a:prstGeom>
        </p:spPr>
      </p:pic>
      <p:sp>
        <p:nvSpPr>
          <p:cNvPr id="7215" name="Rectangle 7214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9144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3" name="Picture 2" descr="A person running with gears&#10;&#10;Description automatically generated">
            <a:extLst>
              <a:ext uri="{FF2B5EF4-FFF2-40B4-BE49-F238E27FC236}">
                <a16:creationId xmlns:a16="http://schemas.microsoft.com/office/drawing/2014/main" id="{563734C7-5779-9248-1152-2CD597E26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21" r="2657" b="2"/>
          <a:stretch/>
        </p:blipFill>
        <p:spPr>
          <a:xfrm>
            <a:off x="20" y="2826737"/>
            <a:ext cx="3424313" cy="4031263"/>
          </a:xfrm>
          <a:prstGeom prst="rect">
            <a:avLst/>
          </a:prstGeom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A339A54F-8DAF-494E-A6C8-F1D4EB1E5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68751" y="4056167"/>
            <a:ext cx="5461606" cy="2344708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latin typeface="Century Gothic"/>
                <a:ea typeface="MS PGothic"/>
              </a:rPr>
              <a:t>Binder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Century Gothic"/>
                <a:ea typeface="MS PGothic"/>
              </a:rPr>
              <a:t>Textbook (Year 1)</a:t>
            </a:r>
            <a:endParaRPr lang="en-US" altLang="en-US" sz="2000">
              <a:latin typeface="Century Gothic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Century Gothic"/>
                <a:ea typeface="MS PGothic"/>
              </a:rPr>
              <a:t>Lab Folder</a:t>
            </a:r>
          </a:p>
          <a:p>
            <a:pPr>
              <a:lnSpc>
                <a:spcPct val="90000"/>
              </a:lnSpc>
            </a:pPr>
            <a:r>
              <a:rPr lang="en-US" altLang="en-US" sz="2000" err="1">
                <a:latin typeface="Century Gothic"/>
                <a:ea typeface="MS PGothic"/>
              </a:rPr>
              <a:t>EdPuzzle</a:t>
            </a:r>
            <a:r>
              <a:rPr lang="en-US" altLang="en-US" sz="2000" dirty="0">
                <a:latin typeface="Century Gothic"/>
                <a:ea typeface="MS PGothic"/>
              </a:rPr>
              <a:t> Account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Century Gothic"/>
                <a:ea typeface="MS PGothic"/>
              </a:rPr>
              <a:t>Schoology</a:t>
            </a:r>
            <a:endParaRPr lang="en-US" altLang="en-US" sz="2000">
              <a:latin typeface="Century Gothic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Century Gothic"/>
                <a:ea typeface="MS PGothic"/>
                <a:cs typeface="+mn-lt"/>
              </a:rPr>
              <a:t>Grades are posted in </a:t>
            </a:r>
            <a:r>
              <a:rPr lang="en-US" altLang="en-US" sz="2000" err="1">
                <a:latin typeface="Century Gothic"/>
                <a:ea typeface="MS PGothic"/>
                <a:cs typeface="+mn-lt"/>
              </a:rPr>
              <a:t>Powerschool</a:t>
            </a:r>
            <a:r>
              <a:rPr lang="en-US" altLang="en-US" sz="2000" dirty="0">
                <a:latin typeface="Century Gothic"/>
                <a:ea typeface="MS PGothic"/>
                <a:cs typeface="+mn-lt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https://www.yonkerspublicschools.org/parentportal</a:t>
            </a:r>
            <a:endParaRPr lang="en-US" altLang="en-US" sz="2000" dirty="0">
              <a:latin typeface="Century Gothic"/>
              <a:ea typeface="MS PGothic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>
              <a:latin typeface="Century Gothic"/>
              <a:ea typeface="MS PGothic"/>
              <a:cs typeface="+mn-lt"/>
            </a:endParaRPr>
          </a:p>
          <a:p>
            <a:pPr>
              <a:lnSpc>
                <a:spcPct val="90000"/>
              </a:lnSpc>
            </a:pPr>
            <a:endParaRPr lang="en-US" sz="170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endParaRPr lang="en-US" altLang="en-US" sz="1700" b="1">
              <a:latin typeface="Century Gothic"/>
            </a:endParaRPr>
          </a:p>
        </p:txBody>
      </p:sp>
      <p:sp>
        <p:nvSpPr>
          <p:cNvPr id="7217" name="Rectangle 7216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429" y="3404996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6D731904-7733-45B0-902C-289497204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203" name="Rectangle 8202">
            <a:extLst>
              <a:ext uri="{FF2B5EF4-FFF2-40B4-BE49-F238E27FC236}">
                <a16:creationId xmlns:a16="http://schemas.microsoft.com/office/drawing/2014/main" id="{504E6397-35D7-4AEC-9DA9-B7F6B12B8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4218905"/>
            <a:ext cx="8375585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F6189D59-F711-4529-A6AD-2118BEB4E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670" y="4440602"/>
            <a:ext cx="2654046" cy="164592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latin typeface="Dreaming Outloud Pro"/>
                <a:ea typeface="MS PGothic"/>
              </a:rPr>
              <a:t>Schoology</a:t>
            </a:r>
            <a:endParaRPr lang="en-US" sz="4000">
              <a:latin typeface="Dreaming Outloud Pro"/>
            </a:endParaRPr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1A4E8710-5F6F-44AB-91DD-C87AC73FEC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9" r="12142" b="1"/>
          <a:stretch/>
        </p:blipFill>
        <p:spPr bwMode="auto">
          <a:xfrm>
            <a:off x="4" y="10"/>
            <a:ext cx="3663287" cy="399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group of girls sitting at desks in a classroom&#10;&#10;Description automatically generated">
            <a:extLst>
              <a:ext uri="{FF2B5EF4-FFF2-40B4-BE49-F238E27FC236}">
                <a16:creationId xmlns:a16="http://schemas.microsoft.com/office/drawing/2014/main" id="{7B4B37AC-51B4-2C97-FBF5-C56DA6B9F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189"/>
          <a:stretch/>
        </p:blipFill>
        <p:spPr>
          <a:xfrm>
            <a:off x="3806157" y="10"/>
            <a:ext cx="5337839" cy="3995918"/>
          </a:xfrm>
          <a:prstGeom prst="rect">
            <a:avLst/>
          </a:prstGeom>
        </p:spPr>
      </p:pic>
      <p:sp>
        <p:nvSpPr>
          <p:cNvPr id="8205" name="Rectangle 8204">
            <a:extLst>
              <a:ext uri="{FF2B5EF4-FFF2-40B4-BE49-F238E27FC236}">
                <a16:creationId xmlns:a16="http://schemas.microsoft.com/office/drawing/2014/main" id="{62C5A04F-2AEB-4631-8314-A8B812E1E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491151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07" name="Rectangle 8206">
            <a:extLst>
              <a:ext uri="{FF2B5EF4-FFF2-40B4-BE49-F238E27FC236}">
                <a16:creationId xmlns:a16="http://schemas.microsoft.com/office/drawing/2014/main" id="{4B2B1C70-BF3F-41BD-871B-63D8F911F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99776" y="5256704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2E1F125B-0AB4-4339-B3AC-E567F468A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745" y="4216716"/>
            <a:ext cx="4906344" cy="1975857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1800" dirty="0">
                <a:latin typeface="Century Gothic"/>
                <a:ea typeface="MS PGothic"/>
              </a:rPr>
              <a:t>Announcements &amp; Reminders will be posted on Schoology.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latin typeface="Century Gothic"/>
                <a:ea typeface="MS PGothic"/>
              </a:rPr>
              <a:t>All class notes and important files are also posted in  </a:t>
            </a:r>
            <a:r>
              <a:rPr lang="en-US" altLang="en-US" sz="1800" err="1">
                <a:latin typeface="Century Gothic"/>
                <a:ea typeface="MS PGothic"/>
              </a:rPr>
              <a:t>schoology</a:t>
            </a:r>
            <a:r>
              <a:rPr lang="en-US" altLang="en-US" sz="1800" dirty="0">
                <a:latin typeface="Century Gothic"/>
                <a:ea typeface="MS PGothic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Times New Roman"/>
                <a:ea typeface="MS PGothic"/>
                <a:cs typeface="Times New Roman"/>
                <a:hlinkClick r:id="rId4"/>
              </a:rPr>
              <a:t>https://yonkersps.schoology.com/</a:t>
            </a:r>
            <a:r>
              <a:rPr lang="en-US" sz="1800" dirty="0">
                <a:latin typeface="Times New Roman"/>
                <a:ea typeface="MS PGothic"/>
                <a:cs typeface="Times New Roman"/>
              </a:rPr>
              <a:t> </a:t>
            </a:r>
            <a:endParaRPr lang="en-US" sz="18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US" altLang="en-US" sz="1800" dirty="0">
                <a:latin typeface="Century Gothic"/>
                <a:ea typeface="MS PGothic"/>
              </a:rPr>
              <a:t>Students and parents can reach me via e-mail.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248C9E46-7277-4D8E-A5B6-B2FE94A25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722" y="196645"/>
            <a:ext cx="6152536" cy="92423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r>
              <a:rPr lang="en-US" b="1" dirty="0">
                <a:latin typeface="Comic Sans MS"/>
                <a:cs typeface="+mj-cs"/>
              </a:rPr>
              <a:t>  </a:t>
            </a:r>
            <a:r>
              <a:rPr lang="en-US" sz="4000" b="1" u="sng" dirty="0">
                <a:latin typeface="Modern Love"/>
                <a:cs typeface="+mj-cs"/>
              </a:rPr>
              <a:t>Grading Policy</a:t>
            </a:r>
          </a:p>
        </p:txBody>
      </p:sp>
      <p:pic>
        <p:nvPicPr>
          <p:cNvPr id="9220" name="Picture 6" descr="MMj03957650000[1]">
            <a:extLst>
              <a:ext uri="{FF2B5EF4-FFF2-40B4-BE49-F238E27FC236}">
                <a16:creationId xmlns:a16="http://schemas.microsoft.com/office/drawing/2014/main" id="{5F9352A0-0736-47FE-A9FA-8D1ED8F019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277" y="247599"/>
            <a:ext cx="22098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7828" name="Rectangle 3">
            <a:extLst>
              <a:ext uri="{FF2B5EF4-FFF2-40B4-BE49-F238E27FC236}">
                <a16:creationId xmlns:a16="http://schemas.microsoft.com/office/drawing/2014/main" id="{389D9989-33BF-4D40-AB36-A52B20CE32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7535697"/>
              </p:ext>
            </p:extLst>
          </p:nvPr>
        </p:nvGraphicFramePr>
        <p:xfrm>
          <a:off x="388374" y="1219201"/>
          <a:ext cx="8630264" cy="5442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C90726F3-2E71-431F-AF75-868BAA67E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3" y="4596236"/>
            <a:ext cx="3293268" cy="1173700"/>
          </a:xfrm>
        </p:spPr>
        <p:txBody>
          <a:bodyPr anchor="t">
            <a:normAutofit fontScale="90000"/>
          </a:bodyPr>
          <a:lstStyle/>
          <a:p>
            <a:br>
              <a:rPr lang="en-US" altLang="en-US" sz="3500" b="1" dirty="0"/>
            </a:br>
            <a:r>
              <a:rPr lang="en-US" altLang="en-US" sz="4900" b="1" dirty="0">
                <a:solidFill>
                  <a:schemeClr val="bg1"/>
                </a:solidFill>
                <a:latin typeface="Helsinki Free"/>
                <a:ea typeface="MS PGothic"/>
              </a:rPr>
              <a:t>E-Mail Address</a:t>
            </a:r>
          </a:p>
        </p:txBody>
      </p:sp>
      <p:pic>
        <p:nvPicPr>
          <p:cNvPr id="3" name="Picture 3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877DF11C-22C5-4009-8455-5F3F8F8E00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50"/>
          <a:stretch/>
        </p:blipFill>
        <p:spPr>
          <a:xfrm>
            <a:off x="20" y="-1"/>
            <a:ext cx="9143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5651D15-EEDB-4057-997B-09373A644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40344" y="4719139"/>
            <a:ext cx="5756709" cy="1173700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altLang="en-US" sz="2100">
              <a:solidFill>
                <a:schemeClr val="bg1">
                  <a:alpha val="80000"/>
                </a:schemeClr>
              </a:solidFill>
            </a:endParaRPr>
          </a:p>
          <a:p>
            <a:pPr>
              <a:buFontTx/>
              <a:buNone/>
            </a:pPr>
            <a:r>
              <a:rPr lang="en-US" altLang="en-US" sz="2800" b="1" dirty="0">
                <a:solidFill>
                  <a:schemeClr val="bg1">
                    <a:alpha val="80000"/>
                  </a:schemeClr>
                </a:solidFill>
                <a:ea typeface="MS P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ccastelli@yonkerspublicschools.org</a:t>
            </a:r>
            <a:endParaRPr lang="en-US" altLang="en-US" sz="2800" b="1">
              <a:solidFill>
                <a:schemeClr val="bg1">
                  <a:alpha val="80000"/>
                </a:schemeClr>
              </a:solidFill>
              <a:ea typeface="MS P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A43249D-AD96-4643-BA42-BB0E817DE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altLang="en-US" sz="3100" b="1" u="sng">
                <a:latin typeface="Modern Love"/>
                <a:ea typeface="MS PGothic"/>
              </a:rPr>
              <a:t>Extra Help</a:t>
            </a:r>
          </a:p>
        </p:txBody>
      </p:sp>
      <p:pic>
        <p:nvPicPr>
          <p:cNvPr id="2" name="Picture 1" descr="A group of girls sitting at desks in a classroom&#10;&#10;Description automatically generated">
            <a:extLst>
              <a:ext uri="{FF2B5EF4-FFF2-40B4-BE49-F238E27FC236}">
                <a16:creationId xmlns:a16="http://schemas.microsoft.com/office/drawing/2014/main" id="{97BEF1E7-1CB9-B889-8ABB-51C1398D4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64" b="30230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546605D9-8899-44F4-BA8B-5184640FB3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altLang="en-US" sz="2400" b="1" dirty="0">
                <a:latin typeface="Ink Free"/>
                <a:ea typeface="MS PGothic"/>
              </a:rPr>
              <a:t>Extra Help -  </a:t>
            </a:r>
            <a:endParaRPr lang="en-US" altLang="en-US" sz="2400" b="1">
              <a:latin typeface="Ink Free"/>
            </a:endParaRPr>
          </a:p>
          <a:p>
            <a:pPr marL="0" indent="0">
              <a:buNone/>
              <a:defRPr/>
            </a:pPr>
            <a:r>
              <a:rPr lang="en-US" altLang="en-US" sz="2400" b="1" dirty="0">
                <a:latin typeface="Ink Free"/>
                <a:ea typeface="MS PGothic"/>
              </a:rPr>
              <a:t>every Tuesday after school until 3:15 pm. </a:t>
            </a:r>
            <a:endParaRPr lang="en-US" altLang="en-US" sz="2400" b="1">
              <a:latin typeface="Ink Free"/>
            </a:endParaRPr>
          </a:p>
          <a:p>
            <a:pPr marL="0" indent="0">
              <a:buFontTx/>
              <a:buNone/>
              <a:defRPr/>
            </a:pPr>
            <a:endParaRPr lang="en-US" altLang="en-US" sz="2400" dirty="0">
              <a:latin typeface="Ink Fre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>
            <a:extLst>
              <a:ext uri="{FF2B5EF4-FFF2-40B4-BE49-F238E27FC236}">
                <a16:creationId xmlns:a16="http://schemas.microsoft.com/office/drawing/2014/main" id="{EB835EDC-3B76-43F0-99E9-86F1D2924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114" y="170860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rgbClr val="618FFD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rgbClr val="618FFD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rgbClr val="618FFD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rgbClr val="618FFD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rgbClr val="618FFD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18FFD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18FFD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18FFD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18FFD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6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nk Free"/>
                <a:ea typeface="MS PGothic"/>
              </a:rPr>
              <a:t>I am looking</a:t>
            </a:r>
            <a:r>
              <a:rPr lang="en-US" altLang="en-US" sz="6000" dirty="0">
                <a:solidFill>
                  <a:srgbClr val="063DE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nk Free"/>
                <a:ea typeface="MS PGothic"/>
              </a:rPr>
              <a:t> </a:t>
            </a:r>
            <a:br>
              <a:rPr lang="en-US" altLang="en-US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Ink Free"/>
              </a:rPr>
            </a:br>
            <a:r>
              <a:rPr lang="en-US" altLang="en-US" sz="6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nk Free"/>
                <a:ea typeface="MS PGothic"/>
              </a:rPr>
              <a:t>forward to a</a:t>
            </a:r>
            <a:br>
              <a:rPr lang="en-US" alt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Ink Free"/>
              </a:rPr>
            </a:br>
            <a:r>
              <a:rPr lang="en-US" altLang="en-US" sz="8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nk Free"/>
                <a:ea typeface="MS PGothic"/>
              </a:rPr>
              <a:t>FABULOUS</a:t>
            </a:r>
            <a:r>
              <a:rPr lang="en-US" altLang="en-US" sz="4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nk Free"/>
                <a:ea typeface="MS PGothic"/>
              </a:rPr>
              <a:t> </a:t>
            </a:r>
            <a:br>
              <a:rPr lang="en-US" alt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Ink Free"/>
              </a:rPr>
            </a:br>
            <a:r>
              <a:rPr lang="en-US" altLang="en-US" sz="7200" dirty="0">
                <a:effectLst>
                  <a:outerShdw blurRad="38100" dist="38100" dir="2700000" algn="tl">
                    <a:srgbClr val="C0C0C0"/>
                  </a:outerShdw>
                </a:effectLst>
                <a:latin typeface="Ink Free"/>
                <a:ea typeface="MS PGothic"/>
              </a:rPr>
              <a:t>Year!</a:t>
            </a:r>
          </a:p>
        </p:txBody>
      </p:sp>
      <p:pic>
        <p:nvPicPr>
          <p:cNvPr id="14343" name="Picture 5" descr="school18">
            <a:extLst>
              <a:ext uri="{FF2B5EF4-FFF2-40B4-BE49-F238E27FC236}">
                <a16:creationId xmlns:a16="http://schemas.microsoft.com/office/drawing/2014/main" id="{32B992F9-0AC2-4933-9710-ADEEAA370B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943475"/>
            <a:ext cx="236220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group of boys sitting at a table in a classroom&#10;&#10;Description automatically generated">
            <a:extLst>
              <a:ext uri="{FF2B5EF4-FFF2-40B4-BE49-F238E27FC236}">
                <a16:creationId xmlns:a16="http://schemas.microsoft.com/office/drawing/2014/main" id="{D7363B89-A348-9CBA-9F40-7EDA8AC53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359" y="4273877"/>
            <a:ext cx="2743200" cy="2057400"/>
          </a:xfrm>
          <a:prstGeom prst="rect">
            <a:avLst/>
          </a:prstGeom>
        </p:spPr>
      </p:pic>
      <p:pic>
        <p:nvPicPr>
          <p:cNvPr id="5" name="Picture 4" descr="A group of girls sitting at desks in a classroom&#10;&#10;Description automatically generated">
            <a:extLst>
              <a:ext uri="{FF2B5EF4-FFF2-40B4-BE49-F238E27FC236}">
                <a16:creationId xmlns:a16="http://schemas.microsoft.com/office/drawing/2014/main" id="{A2723ADC-C9D2-BB70-C19D-794BE20A4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60" y="4356362"/>
            <a:ext cx="2743200" cy="2057400"/>
          </a:xfrm>
          <a:prstGeom prst="rect">
            <a:avLst/>
          </a:prstGeom>
        </p:spPr>
      </p:pic>
      <p:pic>
        <p:nvPicPr>
          <p:cNvPr id="6" name="Picture 5" descr="A group of people sitting at desks in a classroom&#10;&#10;Description automatically generated">
            <a:extLst>
              <a:ext uri="{FF2B5EF4-FFF2-40B4-BE49-F238E27FC236}">
                <a16:creationId xmlns:a16="http://schemas.microsoft.com/office/drawing/2014/main" id="{8682653F-328C-4534-5DF7-150D8B810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689" y="349970"/>
            <a:ext cx="2743200" cy="205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618FFD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618FFD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BB91FF6C464F45BEE40A2DF5D404A2" ma:contentTypeVersion="14" ma:contentTypeDescription="Create a new document." ma:contentTypeScope="" ma:versionID="fb4802450b17f7c142211ce37c44f75e">
  <xsd:schema xmlns:xsd="http://www.w3.org/2001/XMLSchema" xmlns:xs="http://www.w3.org/2001/XMLSchema" xmlns:p="http://schemas.microsoft.com/office/2006/metadata/properties" xmlns:ns3="76001b80-76ec-45e5-9031-45b67968477d" xmlns:ns4="f15265c6-f0a1-44f9-910d-9a62ee0996b6" targetNamespace="http://schemas.microsoft.com/office/2006/metadata/properties" ma:root="true" ma:fieldsID="919cc44539d6606249b5eb3f19a7a842" ns3:_="" ns4:_="">
    <xsd:import namespace="76001b80-76ec-45e5-9031-45b67968477d"/>
    <xsd:import namespace="f15265c6-f0a1-44f9-910d-9a62ee0996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01b80-76ec-45e5-9031-45b6796847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265c6-f0a1-44f9-910d-9a62ee0996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377B19-B8FB-4471-B440-CA2EE21BCA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001b80-76ec-45e5-9031-45b67968477d"/>
    <ds:schemaRef ds:uri="f15265c6-f0a1-44f9-910d-9a62ee0996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EE0370-1C94-48C7-9577-1A4847F9E6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2684</TotalTime>
  <Pages>34</Pages>
  <Words>139</Words>
  <Application>Microsoft Office PowerPoint</Application>
  <PresentationFormat>On-screen Show (4:3)</PresentationFormat>
  <Paragraphs>44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Welcome  to IB Sports, Exercise &amp; Health Science HL  Mrs. Crista Castelli </vt:lpstr>
      <vt:lpstr>IB SEHS Topics</vt:lpstr>
      <vt:lpstr>IB SEHS HL Additional Topics</vt:lpstr>
      <vt:lpstr>Materials</vt:lpstr>
      <vt:lpstr>Schoology</vt:lpstr>
      <vt:lpstr>  Grading Policy</vt:lpstr>
      <vt:lpstr> E-Mail Address</vt:lpstr>
      <vt:lpstr>Extra Help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Weingast Team</dc:title>
  <dc:creator>BLUE MT MIDDLE SCHOOL</dc:creator>
  <cp:lastModifiedBy>CASTELLI, CRISTA</cp:lastModifiedBy>
  <cp:revision>458</cp:revision>
  <cp:lastPrinted>2013-10-03T15:01:44Z</cp:lastPrinted>
  <dcterms:created xsi:type="dcterms:W3CDTF">1998-09-18T12:04:38Z</dcterms:created>
  <dcterms:modified xsi:type="dcterms:W3CDTF">2023-09-22T13:53:28Z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0x010100D0BB91FF6C464F45BEE40A2DF5D404A2</vt:lpwstr>
  </property>
</Properties>
</file>